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64" r:id="rId2"/>
    <p:sldId id="263" r:id="rId3"/>
    <p:sldId id="256" r:id="rId4"/>
    <p:sldId id="257" r:id="rId5"/>
    <p:sldId id="258" r:id="rId6"/>
    <p:sldId id="259" r:id="rId7"/>
    <p:sldId id="267" r:id="rId8"/>
    <p:sldId id="268" r:id="rId9"/>
    <p:sldId id="260" r:id="rId10"/>
    <p:sldId id="269" r:id="rId11"/>
    <p:sldId id="261" r:id="rId12"/>
    <p:sldId id="270"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66" d="100"/>
          <a:sy n="66" d="100"/>
        </p:scale>
        <p:origin x="60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Thursday, August 11, 2022</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730228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Thursday, August 11, 2022</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1091173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Thursday, August 11, 2022</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1846408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Thursday, August 11, 2022</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4284662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Thursday, August 11, 2022</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169301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Thursday, August 11, 2022</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3757894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Thursday, August 11, 2022</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‹nr.›</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152479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Thursday, August 11, 2022</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2032212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Thursday, August 11, 2022</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332397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Thursday, August 11, 2022</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3809182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Thursday, August 11, 2022</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‹nr.›</a:t>
            </a:fld>
            <a:endParaRPr lang="en-US"/>
          </a:p>
        </p:txBody>
      </p:sp>
    </p:spTree>
    <p:extLst>
      <p:ext uri="{BB962C8B-B14F-4D97-AF65-F5344CB8AC3E}">
        <p14:creationId xmlns:p14="http://schemas.microsoft.com/office/powerpoint/2010/main" val="1994560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Thursday, August 11, 2022</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‹nr.›</a:t>
            </a:fld>
            <a:endParaRPr lang="en-US" sz="800" dirty="0"/>
          </a:p>
        </p:txBody>
      </p:sp>
    </p:spTree>
    <p:extLst>
      <p:ext uri="{BB962C8B-B14F-4D97-AF65-F5344CB8AC3E}">
        <p14:creationId xmlns:p14="http://schemas.microsoft.com/office/powerpoint/2010/main" val="107723360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2" r:id="rId4"/>
    <p:sldLayoutId id="2147483663" r:id="rId5"/>
    <p:sldLayoutId id="2147483668" r:id="rId6"/>
    <p:sldLayoutId id="2147483664" r:id="rId7"/>
    <p:sldLayoutId id="2147483665" r:id="rId8"/>
    <p:sldLayoutId id="2147483666" r:id="rId9"/>
    <p:sldLayoutId id="2147483667" r:id="rId10"/>
    <p:sldLayoutId id="2147483669"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jj8mPyxosKM"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tB-gsaywtJ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lC1_DXzK1cg"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6F22595F-E760-4B6F-8F40-0F2892E363FF}"/>
              </a:ext>
            </a:extLst>
          </p:cNvPr>
          <p:cNvSpPr/>
          <p:nvPr/>
        </p:nvSpPr>
        <p:spPr>
          <a:xfrm>
            <a:off x="699564" y="435891"/>
            <a:ext cx="8328819" cy="646331"/>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nl-NL" sz="3600" b="1" cap="none" spc="0" dirty="0">
                <a:ln/>
                <a:solidFill>
                  <a:schemeClr val="accent4"/>
                </a:solidFill>
                <a:effectLst/>
              </a:rPr>
              <a:t>Huiswerk: opdracht voor op je stage</a:t>
            </a:r>
          </a:p>
        </p:txBody>
      </p:sp>
      <p:sp>
        <p:nvSpPr>
          <p:cNvPr id="5" name="Tekstvak 4">
            <a:extLst>
              <a:ext uri="{FF2B5EF4-FFF2-40B4-BE49-F238E27FC236}">
                <a16:creationId xmlns:a16="http://schemas.microsoft.com/office/drawing/2014/main" id="{8E50EB1A-E71C-4829-9447-A02E10319EAC}"/>
              </a:ext>
            </a:extLst>
          </p:cNvPr>
          <p:cNvSpPr txBox="1"/>
          <p:nvPr/>
        </p:nvSpPr>
        <p:spPr>
          <a:xfrm>
            <a:off x="699563" y="1370360"/>
            <a:ext cx="8434811" cy="2616870"/>
          </a:xfrm>
          <a:prstGeom prst="rect">
            <a:avLst/>
          </a:prstGeom>
          <a:noFill/>
        </p:spPr>
        <p:txBody>
          <a:bodyPr wrap="square">
            <a:spAutoFit/>
          </a:bodyPr>
          <a:lstStyle/>
          <a:p>
            <a:pPr marL="342900" lvl="0" indent="-342900" fontAlgn="base">
              <a:lnSpc>
                <a:spcPct val="107000"/>
              </a:lnSpc>
              <a:buFont typeface="Wingdings" panose="05000000000000000000" pitchFamily="2" charset="2"/>
              <a:buChar char=""/>
            </a:pPr>
            <a:r>
              <a:rPr lang="nl-NL"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Ga na hoe op je BPV of stageschool de populatie is opgebouwd. Kijk bijvoorbeeld naar de verhouding allochtone en autochtone kinderen, de verhouding gewichtenkinderen en kinderen zonder gewicht.</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ct val="107000"/>
              </a:lnSpc>
              <a:spcBef>
                <a:spcPts val="1200"/>
              </a:spcBef>
              <a:spcAft>
                <a:spcPts val="300"/>
              </a:spcAft>
              <a:buFont typeface="Wingdings" panose="05000000000000000000" pitchFamily="2" charset="2"/>
              <a:buChar char=""/>
            </a:pPr>
            <a:r>
              <a:rPr lang="nl-NL"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Wat kun je vinden over het beleid van de instelling zelf, met betrekking tot de specifieke populatie? </a:t>
            </a:r>
            <a:r>
              <a:rPr lang="nl-NL" dirty="0">
                <a:solidFill>
                  <a:srgbClr val="000000"/>
                </a:solidFill>
                <a:latin typeface="Arial" panose="020B0604020202020204" pitchFamily="34" charset="0"/>
                <a:ea typeface="Arial" panose="020B0604020202020204" pitchFamily="34" charset="0"/>
                <a:cs typeface="Times New Roman" panose="02020603050405020304" pitchFamily="18" charset="0"/>
              </a:rPr>
              <a:t>Vraag het je stagebegeleider en/of de </a:t>
            </a:r>
            <a:r>
              <a:rPr lang="nl-NL" dirty="0" err="1">
                <a:solidFill>
                  <a:srgbClr val="000000"/>
                </a:solidFill>
                <a:latin typeface="Arial" panose="020B0604020202020204" pitchFamily="34" charset="0"/>
                <a:ea typeface="Arial" panose="020B0604020202020204" pitchFamily="34" charset="0"/>
                <a:cs typeface="Times New Roman" panose="02020603050405020304" pitchFamily="18" charset="0"/>
              </a:rPr>
              <a:t>IB’er</a:t>
            </a:r>
            <a:r>
              <a:rPr lang="nl-NL" dirty="0">
                <a:solidFill>
                  <a:srgbClr val="000000"/>
                </a:solidFill>
                <a:latin typeface="Arial" panose="020B0604020202020204" pitchFamily="34" charset="0"/>
                <a:ea typeface="Arial" panose="020B0604020202020204" pitchFamily="34" charset="0"/>
                <a:cs typeface="Times New Roman" panose="02020603050405020304" pitchFamily="18" charset="0"/>
              </a:rPr>
              <a:t> van je school. </a:t>
            </a:r>
            <a:r>
              <a:rPr lang="nl-NL" sz="18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Zoek ook naar interne documenten die hierover te vinden zijn.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sz="1800" dirty="0">
              <a:effectLst/>
              <a:latin typeface="Arial" panose="020B0604020202020204" pitchFamily="34" charset="0"/>
              <a:ea typeface="Arial" panose="020B0604020202020204" pitchFamily="34" charset="0"/>
            </a:endParaRPr>
          </a:p>
          <a:p>
            <a:r>
              <a:rPr lang="nl-NL" sz="1800" dirty="0">
                <a:effectLst/>
                <a:latin typeface="Arial" panose="020B0604020202020204" pitchFamily="34" charset="0"/>
                <a:ea typeface="Arial" panose="020B0604020202020204" pitchFamily="34" charset="0"/>
              </a:rPr>
              <a:t>Maak een kort verslag van je bevindingen.</a:t>
            </a:r>
            <a:endParaRPr lang="nl-NL" dirty="0"/>
          </a:p>
        </p:txBody>
      </p:sp>
    </p:spTree>
    <p:extLst>
      <p:ext uri="{BB962C8B-B14F-4D97-AF65-F5344CB8AC3E}">
        <p14:creationId xmlns:p14="http://schemas.microsoft.com/office/powerpoint/2010/main" val="2517961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9" name="Rectangle 28">
            <a:extLst>
              <a:ext uri="{FF2B5EF4-FFF2-40B4-BE49-F238E27FC236}">
                <a16:creationId xmlns:a16="http://schemas.microsoft.com/office/drawing/2014/main" id="{6EDD3D6F-E778-4ED9-8102-7B8FDF6322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C3D487F7-9050-4871-B351-34A72ADB2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 y="-1"/>
            <a:ext cx="6096002" cy="6858000"/>
          </a:xfrm>
          <a:prstGeom prst="rect">
            <a:avLst/>
          </a:prstGeom>
          <a:gradFill>
            <a:gsLst>
              <a:gs pos="8000">
                <a:schemeClr val="accent6"/>
              </a:gs>
              <a:gs pos="100000">
                <a:schemeClr val="accent5">
                  <a:alpha val="90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2E98B597-0F5F-4D04-B4A1-6DD8720CB4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2"/>
            <a:ext cx="6096000" cy="6858002"/>
          </a:xfrm>
          <a:prstGeom prst="rect">
            <a:avLst/>
          </a:prstGeom>
          <a:gradFill>
            <a:gsLst>
              <a:gs pos="31000">
                <a:schemeClr val="accent5">
                  <a:lumMod val="60000"/>
                  <a:lumOff val="40000"/>
                  <a:alpha val="0"/>
                </a:schemeClr>
              </a:gs>
              <a:gs pos="99000">
                <a:schemeClr val="accent2">
                  <a:lumMod val="75000"/>
                  <a:alpha val="75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F43C27DD-EF6A-4C48-9669-C2970E71A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52401" y="609599"/>
            <a:ext cx="6858003" cy="5638801"/>
          </a:xfrm>
          <a:prstGeom prst="rect">
            <a:avLst/>
          </a:prstGeom>
          <a:gradFill>
            <a:gsLst>
              <a:gs pos="0">
                <a:schemeClr val="accent6">
                  <a:alpha val="0"/>
                </a:schemeClr>
              </a:gs>
              <a:gs pos="72000">
                <a:schemeClr val="accent2">
                  <a:alpha val="46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05A1AA86-B7E6-4C02-AA34-F1A25CD4C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 y="2490715"/>
            <a:ext cx="6096003" cy="4367283"/>
          </a:xfrm>
          <a:prstGeom prst="rect">
            <a:avLst/>
          </a:prstGeom>
          <a:gradFill>
            <a:gsLst>
              <a:gs pos="0">
                <a:schemeClr val="accent6">
                  <a:alpha val="0"/>
                </a:schemeClr>
              </a:gs>
              <a:gs pos="72000">
                <a:schemeClr val="accent5">
                  <a:alpha val="19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Oval 38">
            <a:extLst>
              <a:ext uri="{FF2B5EF4-FFF2-40B4-BE49-F238E27FC236}">
                <a16:creationId xmlns:a16="http://schemas.microsoft.com/office/drawing/2014/main" id="{86C3B9CB-4E48-4726-B7B9-9E02F71B1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137312">
            <a:off x="565239" y="1211422"/>
            <a:ext cx="4640488" cy="4640488"/>
          </a:xfrm>
          <a:prstGeom prst="ellipse">
            <a:avLst/>
          </a:prstGeom>
          <a:gradFill>
            <a:gsLst>
              <a:gs pos="53000">
                <a:schemeClr val="accent6">
                  <a:alpha val="3000"/>
                </a:schemeClr>
              </a:gs>
              <a:gs pos="100000">
                <a:schemeClr val="accent6">
                  <a:lumMod val="40000"/>
                  <a:lumOff val="60000"/>
                  <a:alpha val="1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hthoek 1">
            <a:extLst>
              <a:ext uri="{FF2B5EF4-FFF2-40B4-BE49-F238E27FC236}">
                <a16:creationId xmlns:a16="http://schemas.microsoft.com/office/drawing/2014/main" id="{65BFE41C-88D2-40E5-BABB-66076719695F}"/>
              </a:ext>
            </a:extLst>
          </p:cNvPr>
          <p:cNvSpPr/>
          <p:nvPr/>
        </p:nvSpPr>
        <p:spPr>
          <a:xfrm>
            <a:off x="914398" y="2922491"/>
            <a:ext cx="4739343" cy="3254790"/>
          </a:xfrm>
          <a:prstGeom prst="rect">
            <a:avLst/>
          </a:prstGeom>
        </p:spPr>
        <p:txBody>
          <a:bodyPr vert="horz" lIns="0" tIns="0" rIns="0" bIns="0" rtlCol="0" anchor="t">
            <a:normAutofit/>
          </a:bodyPr>
          <a:lstStyle/>
          <a:p>
            <a:pPr algn="r">
              <a:spcBef>
                <a:spcPct val="0"/>
              </a:spcBef>
              <a:spcAft>
                <a:spcPts val="600"/>
              </a:spcAft>
            </a:pPr>
            <a:r>
              <a:rPr lang="en-US" sz="3600" b="1" cap="all" spc="750">
                <a:ln w="0"/>
                <a:solidFill>
                  <a:schemeClr val="bg1"/>
                </a:solidFill>
                <a:effectLst>
                  <a:outerShdw blurRad="38100" dist="19050" dir="2700000" algn="tl" rotWithShape="0">
                    <a:schemeClr val="dk1">
                      <a:alpha val="40000"/>
                    </a:schemeClr>
                  </a:outerShdw>
                </a:effectLst>
                <a:latin typeface="+mj-lt"/>
                <a:ea typeface="+mj-ea"/>
                <a:cs typeface="+mj-cs"/>
              </a:rPr>
              <a:t>Floorplay van Greenspan</a:t>
            </a:r>
          </a:p>
        </p:txBody>
      </p:sp>
      <p:pic>
        <p:nvPicPr>
          <p:cNvPr id="3" name="Afbeelding 2">
            <a:extLst>
              <a:ext uri="{FF2B5EF4-FFF2-40B4-BE49-F238E27FC236}">
                <a16:creationId xmlns:a16="http://schemas.microsoft.com/office/drawing/2014/main" id="{9B315821-449F-49FF-B0C2-EEC9DF7DEA2E}"/>
              </a:ext>
            </a:extLst>
          </p:cNvPr>
          <p:cNvPicPr>
            <a:picLocks noChangeAspect="1"/>
          </p:cNvPicPr>
          <p:nvPr/>
        </p:nvPicPr>
        <p:blipFill rotWithShape="1">
          <a:blip r:embed="rId2"/>
          <a:srcRect t="4454" r="2" b="14394"/>
          <a:stretch/>
        </p:blipFill>
        <p:spPr>
          <a:xfrm>
            <a:off x="6553199" y="457200"/>
            <a:ext cx="5181602" cy="5943600"/>
          </a:xfrm>
          <a:prstGeom prst="rect">
            <a:avLst/>
          </a:prstGeom>
        </p:spPr>
      </p:pic>
    </p:spTree>
    <p:extLst>
      <p:ext uri="{BB962C8B-B14F-4D97-AF65-F5344CB8AC3E}">
        <p14:creationId xmlns:p14="http://schemas.microsoft.com/office/powerpoint/2010/main" val="13399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244A40F9-7237-4BB2-B74E-32C310E84A5F}"/>
              </a:ext>
            </a:extLst>
          </p:cNvPr>
          <p:cNvSpPr txBox="1"/>
          <p:nvPr/>
        </p:nvSpPr>
        <p:spPr>
          <a:xfrm>
            <a:off x="998657" y="1508634"/>
            <a:ext cx="7972124" cy="4228273"/>
          </a:xfrm>
          <a:prstGeom prst="rect">
            <a:avLst/>
          </a:prstGeom>
          <a:noFill/>
        </p:spPr>
        <p:txBody>
          <a:bodyPr wrap="square">
            <a:spAutoFit/>
          </a:bodyPr>
          <a:lstStyle/>
          <a:p>
            <a:pPr marL="342900" lvl="0" indent="-342900">
              <a:lnSpc>
                <a:spcPct val="107000"/>
              </a:lnSpc>
              <a:buFont typeface="Wingdings" panose="05000000000000000000" pitchFamily="2" charset="2"/>
              <a:buChar char=""/>
            </a:pPr>
            <a:r>
              <a:rPr lang="nl-NL"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Schrijf je eigen visie over de ontwikkeling van het jonge kind dat deelneemt aan een VVE traject. Geef daarin antwoord op de volgende vragen:</a:t>
            </a:r>
          </a:p>
          <a:p>
            <a:pPr marL="342900" lvl="0" indent="-342900">
              <a:lnSpc>
                <a:spcPct val="107000"/>
              </a:lnSpc>
              <a:buFont typeface="Wingdings" panose="05000000000000000000" pitchFamily="2" charset="2"/>
              <a:buChar char=""/>
            </a:pPr>
            <a:endParaRPr lang="nl-NL"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Wingdings" panose="05000000000000000000" pitchFamily="2" charset="2"/>
              <a:buChar char=""/>
            </a:pPr>
            <a:r>
              <a:rPr lang="nl-NL" dirty="0">
                <a:solidFill>
                  <a:srgbClr val="000000"/>
                </a:solidFill>
                <a:latin typeface="Calibri" panose="020F0502020204030204" pitchFamily="34" charset="0"/>
                <a:ea typeface="Calibri" panose="020F0502020204030204" pitchFamily="34" charset="0"/>
                <a:cs typeface="Times New Roman" panose="02020603050405020304" pitchFamily="18" charset="0"/>
              </a:rPr>
              <a:t>Welke leertheorieën spreken jou het meeste aan en waarom?</a:t>
            </a:r>
          </a:p>
          <a:p>
            <a:pPr marL="342900" lvl="0" indent="-342900">
              <a:lnSpc>
                <a:spcPct val="107000"/>
              </a:lnSpc>
              <a:buFont typeface="Wingdings" panose="05000000000000000000" pitchFamily="2" charset="2"/>
              <a:buChar char=""/>
            </a:pPr>
            <a:r>
              <a:rPr lang="nl-NL"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Moet je het kind met rust laten en dan ontwikkelt het kind zich van zelf “ als het erin zit komt het er vanzelf wel uit</a:t>
            </a:r>
            <a:r>
              <a:rPr lang="nl-NL" dirty="0">
                <a:solidFill>
                  <a:srgbClr val="000000"/>
                </a:solidFill>
                <a:latin typeface="Calibri" panose="020F0502020204030204" pitchFamily="34" charset="0"/>
                <a:ea typeface="Calibri" panose="020F0502020204030204" pitchFamily="34" charset="0"/>
                <a:cs typeface="Times New Roman" panose="02020603050405020304" pitchFamily="18" charset="0"/>
              </a:rPr>
              <a:t> als het kind er rijp voor is?</a:t>
            </a:r>
          </a:p>
          <a:p>
            <a:pPr marL="342900" lvl="0" indent="-342900">
              <a:lnSpc>
                <a:spcPct val="107000"/>
              </a:lnSpc>
              <a:buFont typeface="Wingdings" panose="05000000000000000000" pitchFamily="2" charset="2"/>
              <a:buChar char=""/>
            </a:pPr>
            <a:r>
              <a:rPr lang="nl-NL" dirty="0">
                <a:solidFill>
                  <a:srgbClr val="000000"/>
                </a:solidFill>
                <a:latin typeface="Calibri" panose="020F0502020204030204" pitchFamily="34" charset="0"/>
                <a:ea typeface="Calibri" panose="020F0502020204030204" pitchFamily="34" charset="0"/>
                <a:cs typeface="Times New Roman" panose="02020603050405020304" pitchFamily="18" charset="0"/>
              </a:rPr>
              <a:t>Of vind jij dat je het kind moet stimuleren? En wanneer doe je dat dan vooral, en wanneer beslist niet?</a:t>
            </a:r>
          </a:p>
          <a:p>
            <a:pPr marL="342900" lvl="0" indent="-342900">
              <a:lnSpc>
                <a:spcPct val="107000"/>
              </a:lnSpc>
              <a:buFont typeface="Wingdings" panose="05000000000000000000" pitchFamily="2" charset="2"/>
              <a:buChar char=""/>
            </a:pPr>
            <a:r>
              <a:rPr lang="nl-NL" dirty="0">
                <a:solidFill>
                  <a:srgbClr val="000000"/>
                </a:solidFill>
                <a:latin typeface="Calibri" panose="020F0502020204030204" pitchFamily="34" charset="0"/>
                <a:ea typeface="Calibri" panose="020F0502020204030204" pitchFamily="34" charset="0"/>
                <a:cs typeface="Times New Roman" panose="02020603050405020304" pitchFamily="18" charset="0"/>
              </a:rPr>
              <a:t>Kan je een kind voor ander spel interesseren dan wat hij zelf kiest? En leert het daar dan van volgens jou? </a:t>
            </a:r>
          </a:p>
          <a:p>
            <a:pPr marL="342900" lvl="0" indent="-342900">
              <a:lnSpc>
                <a:spcPct val="107000"/>
              </a:lnSpc>
              <a:buFont typeface="Wingdings" panose="05000000000000000000" pitchFamily="2" charset="2"/>
              <a:buChar char=""/>
            </a:pPr>
            <a:r>
              <a:rPr lang="nl-NL"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Welke voorw</a:t>
            </a:r>
            <a:r>
              <a:rPr lang="nl-NL" dirty="0">
                <a:solidFill>
                  <a:srgbClr val="000000"/>
                </a:solidFill>
                <a:latin typeface="Calibri" panose="020F0502020204030204" pitchFamily="34" charset="0"/>
                <a:ea typeface="Calibri" panose="020F0502020204030204" pitchFamily="34" charset="0"/>
                <a:cs typeface="Times New Roman" panose="02020603050405020304" pitchFamily="18" charset="0"/>
              </a:rPr>
              <a:t>aarden vind jij het meest belangrijk om de ontwikkeling van het kind goed te laten verlopen in jouw klas? En hoe werk je dan aan die voorwaarden?</a:t>
            </a:r>
          </a:p>
          <a:p>
            <a:pPr marL="342900" lvl="0" indent="-342900">
              <a:lnSpc>
                <a:spcPct val="107000"/>
              </a:lnSpc>
              <a:spcAft>
                <a:spcPts val="800"/>
              </a:spcAft>
              <a:buFont typeface="Wingdings" panose="05000000000000000000" pitchFamily="2" charset="2"/>
              <a:buChar char=""/>
            </a:pPr>
            <a:r>
              <a:rPr lang="nl-NL"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Lever je visie in via </a:t>
            </a:r>
            <a:r>
              <a:rPr lang="nl-NL"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Its</a:t>
            </a:r>
            <a:r>
              <a:rPr lang="nl-NL"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Learning, we doen er een spel mee in de klas</a:t>
            </a:r>
            <a:endParaRPr lang="nl-NL"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hthoek 3">
            <a:extLst>
              <a:ext uri="{FF2B5EF4-FFF2-40B4-BE49-F238E27FC236}">
                <a16:creationId xmlns:a16="http://schemas.microsoft.com/office/drawing/2014/main" id="{9585D86D-F8E6-4845-BB4B-E89EDFD6F0E5}"/>
              </a:ext>
            </a:extLst>
          </p:cNvPr>
          <p:cNvSpPr/>
          <p:nvPr/>
        </p:nvSpPr>
        <p:spPr>
          <a:xfrm>
            <a:off x="998657" y="541768"/>
            <a:ext cx="5912580" cy="646331"/>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nl-NL" sz="3600" b="1" cap="none" spc="0" dirty="0">
                <a:ln/>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Opdracht 1: wat is jouw visie?</a:t>
            </a:r>
            <a:endParaRPr lang="nl-NL" sz="3600" b="1" cap="none" spc="0" dirty="0">
              <a:ln/>
              <a:solidFill>
                <a:schemeClr val="accent4"/>
              </a:solidFill>
              <a:effectLst/>
            </a:endParaRPr>
          </a:p>
        </p:txBody>
      </p:sp>
      <p:sp>
        <p:nvSpPr>
          <p:cNvPr id="5" name="Tekstvak 4">
            <a:extLst>
              <a:ext uri="{FF2B5EF4-FFF2-40B4-BE49-F238E27FC236}">
                <a16:creationId xmlns:a16="http://schemas.microsoft.com/office/drawing/2014/main" id="{467E86AD-AB0C-40B7-A5AD-C07F318D36F9}"/>
              </a:ext>
            </a:extLst>
          </p:cNvPr>
          <p:cNvSpPr txBox="1"/>
          <p:nvPr/>
        </p:nvSpPr>
        <p:spPr>
          <a:xfrm>
            <a:off x="2790825" y="5946900"/>
            <a:ext cx="6096000" cy="646331"/>
          </a:xfrm>
          <a:prstGeom prst="rect">
            <a:avLst/>
          </a:prstGeom>
          <a:noFill/>
        </p:spPr>
        <p:txBody>
          <a:bodyPr wrap="square">
            <a:spAutoFit/>
          </a:bodyPr>
          <a:lstStyle/>
          <a:p>
            <a:r>
              <a:rPr lang="nl-NL" dirty="0">
                <a:hlinkClick r:id="rId2"/>
              </a:rPr>
              <a:t>https://www.youtube.com/watch?v=jj8mPyxosKM</a:t>
            </a:r>
            <a:endParaRPr lang="nl-NL" dirty="0"/>
          </a:p>
          <a:p>
            <a:endParaRPr lang="nl-NL" dirty="0"/>
          </a:p>
        </p:txBody>
      </p:sp>
    </p:spTree>
    <p:extLst>
      <p:ext uri="{BB962C8B-B14F-4D97-AF65-F5344CB8AC3E}">
        <p14:creationId xmlns:p14="http://schemas.microsoft.com/office/powerpoint/2010/main" val="3134928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D89A77AC-EA18-44B8-8D8D-917AB8EA20B9}"/>
              </a:ext>
            </a:extLst>
          </p:cNvPr>
          <p:cNvPicPr>
            <a:picLocks noChangeAspect="1"/>
          </p:cNvPicPr>
          <p:nvPr/>
        </p:nvPicPr>
        <p:blipFill>
          <a:blip r:embed="rId2"/>
          <a:stretch>
            <a:fillRect/>
          </a:stretch>
        </p:blipFill>
        <p:spPr>
          <a:xfrm>
            <a:off x="1580512" y="643467"/>
            <a:ext cx="3821774" cy="2543217"/>
          </a:xfrm>
          <a:prstGeom prst="rect">
            <a:avLst/>
          </a:prstGeom>
        </p:spPr>
      </p:pic>
      <p:cxnSp>
        <p:nvCxnSpPr>
          <p:cNvPr id="10" name="Straight Connector 9">
            <a:extLst>
              <a:ext uri="{FF2B5EF4-FFF2-40B4-BE49-F238E27FC236}">
                <a16:creationId xmlns:a16="http://schemas.microsoft.com/office/drawing/2014/main" id="{91B6081D-D3E8-4209-B85B-EB1C655A62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1214" y="1111170"/>
            <a:ext cx="11040" cy="4645103"/>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4" name="Afbeelding 3">
            <a:extLst>
              <a:ext uri="{FF2B5EF4-FFF2-40B4-BE49-F238E27FC236}">
                <a16:creationId xmlns:a16="http://schemas.microsoft.com/office/drawing/2014/main" id="{C6D60263-3D43-457D-9698-7B6AC1E973B4}"/>
              </a:ext>
            </a:extLst>
          </p:cNvPr>
          <p:cNvPicPr>
            <a:picLocks noChangeAspect="1"/>
          </p:cNvPicPr>
          <p:nvPr/>
        </p:nvPicPr>
        <p:blipFill>
          <a:blip r:embed="rId3"/>
          <a:stretch>
            <a:fillRect/>
          </a:stretch>
        </p:blipFill>
        <p:spPr>
          <a:xfrm>
            <a:off x="6338316" y="938652"/>
            <a:ext cx="4732940" cy="1952846"/>
          </a:xfrm>
          <a:prstGeom prst="rect">
            <a:avLst/>
          </a:prstGeom>
        </p:spPr>
      </p:pic>
      <p:cxnSp>
        <p:nvCxnSpPr>
          <p:cNvPr id="12" name="Straight Connector 11">
            <a:extLst>
              <a:ext uri="{FF2B5EF4-FFF2-40B4-BE49-F238E27FC236}">
                <a16:creationId xmlns:a16="http://schemas.microsoft.com/office/drawing/2014/main" id="{28CA55E4-1295-45C8-BA05-5A9E705B749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03027" y="3428998"/>
            <a:ext cx="4188904" cy="1"/>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8C5794E-A9A1-4A23-AF68-C79A7822334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10334" y="3428998"/>
            <a:ext cx="4188904" cy="1"/>
          </a:xfrm>
          <a:prstGeom prst="line">
            <a:avLst/>
          </a:prstGeom>
          <a:ln w="19050">
            <a:solidFill>
              <a:srgbClr val="7F7F7F"/>
            </a:solidFill>
          </a:ln>
        </p:spPr>
        <p:style>
          <a:lnRef idx="1">
            <a:schemeClr val="accent1"/>
          </a:lnRef>
          <a:fillRef idx="0">
            <a:schemeClr val="accent1"/>
          </a:fillRef>
          <a:effectRef idx="0">
            <a:schemeClr val="accent1"/>
          </a:effectRef>
          <a:fontRef idx="minor">
            <a:schemeClr val="tx1"/>
          </a:fontRef>
        </p:style>
      </p:cxnSp>
      <p:pic>
        <p:nvPicPr>
          <p:cNvPr id="3" name="Afbeelding 2">
            <a:extLst>
              <a:ext uri="{FF2B5EF4-FFF2-40B4-BE49-F238E27FC236}">
                <a16:creationId xmlns:a16="http://schemas.microsoft.com/office/drawing/2014/main" id="{F9A768A6-94E0-453B-ACFC-ACC7254BC90E}"/>
              </a:ext>
            </a:extLst>
          </p:cNvPr>
          <p:cNvPicPr>
            <a:picLocks noChangeAspect="1"/>
          </p:cNvPicPr>
          <p:nvPr/>
        </p:nvPicPr>
        <p:blipFill>
          <a:blip r:embed="rId4"/>
          <a:stretch>
            <a:fillRect/>
          </a:stretch>
        </p:blipFill>
        <p:spPr>
          <a:xfrm rot="21600000">
            <a:off x="1578525" y="3671316"/>
            <a:ext cx="3825748" cy="2545862"/>
          </a:xfrm>
          <a:prstGeom prst="rect">
            <a:avLst/>
          </a:prstGeom>
        </p:spPr>
      </p:pic>
      <p:pic>
        <p:nvPicPr>
          <p:cNvPr id="2" name="Afbeelding 1">
            <a:extLst>
              <a:ext uri="{FF2B5EF4-FFF2-40B4-BE49-F238E27FC236}">
                <a16:creationId xmlns:a16="http://schemas.microsoft.com/office/drawing/2014/main" id="{C3A3174F-E26C-44A9-A361-14908116BD71}"/>
              </a:ext>
            </a:extLst>
          </p:cNvPr>
          <p:cNvPicPr>
            <a:picLocks noChangeAspect="1"/>
          </p:cNvPicPr>
          <p:nvPr/>
        </p:nvPicPr>
        <p:blipFill>
          <a:blip r:embed="rId5"/>
          <a:stretch>
            <a:fillRect/>
          </a:stretch>
        </p:blipFill>
        <p:spPr>
          <a:xfrm>
            <a:off x="7000280" y="3671316"/>
            <a:ext cx="3409012" cy="2553469"/>
          </a:xfrm>
          <a:prstGeom prst="rect">
            <a:avLst/>
          </a:prstGeom>
        </p:spPr>
      </p:pic>
    </p:spTree>
    <p:extLst>
      <p:ext uri="{BB962C8B-B14F-4D97-AF65-F5344CB8AC3E}">
        <p14:creationId xmlns:p14="http://schemas.microsoft.com/office/powerpoint/2010/main" val="3945278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F49564A6-A0F8-4639-A3E6-7E286C7B7609}"/>
              </a:ext>
            </a:extLst>
          </p:cNvPr>
          <p:cNvSpPr/>
          <p:nvPr/>
        </p:nvSpPr>
        <p:spPr>
          <a:xfrm>
            <a:off x="1319176" y="618771"/>
            <a:ext cx="3913251" cy="175432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nl-NL" sz="3600" b="1" cap="none" spc="0" dirty="0">
                <a:ln/>
                <a:solidFill>
                  <a:schemeClr val="accent4"/>
                </a:solidFill>
                <a:effectLst/>
              </a:rPr>
              <a:t>Spelbegeleiding</a:t>
            </a:r>
          </a:p>
          <a:p>
            <a:pPr algn="ctr"/>
            <a:endParaRPr lang="nl-NL" sz="3600" b="1" dirty="0">
              <a:ln/>
              <a:solidFill>
                <a:schemeClr val="accent4"/>
              </a:solidFill>
            </a:endParaRPr>
          </a:p>
          <a:p>
            <a:endParaRPr lang="nl-NL" sz="3600" b="1" cap="none" spc="0" dirty="0">
              <a:ln/>
              <a:solidFill>
                <a:schemeClr val="accent4"/>
              </a:solidFill>
              <a:effectLst/>
            </a:endParaRPr>
          </a:p>
        </p:txBody>
      </p:sp>
      <p:sp>
        <p:nvSpPr>
          <p:cNvPr id="3" name="Tekstvak 2">
            <a:extLst>
              <a:ext uri="{FF2B5EF4-FFF2-40B4-BE49-F238E27FC236}">
                <a16:creationId xmlns:a16="http://schemas.microsoft.com/office/drawing/2014/main" id="{88EA6A63-6491-491F-B857-B7FC2F175864}"/>
              </a:ext>
            </a:extLst>
          </p:cNvPr>
          <p:cNvSpPr txBox="1"/>
          <p:nvPr/>
        </p:nvSpPr>
        <p:spPr>
          <a:xfrm>
            <a:off x="1319176" y="1578543"/>
            <a:ext cx="7729087" cy="4893647"/>
          </a:xfrm>
          <a:prstGeom prst="rect">
            <a:avLst/>
          </a:prstGeom>
          <a:noFill/>
        </p:spPr>
        <p:txBody>
          <a:bodyPr wrap="square" rtlCol="0">
            <a:spAutoFit/>
          </a:bodyPr>
          <a:lstStyle/>
          <a:p>
            <a:pPr marL="457200" indent="-457200">
              <a:buAutoNum type="arabicPeriod"/>
            </a:pPr>
            <a:r>
              <a:rPr lang="nl-NL" sz="2400" b="1" dirty="0"/>
              <a:t>Input vanuit nieuwe spelinitiatieven:</a:t>
            </a:r>
          </a:p>
          <a:p>
            <a:pPr marL="342900" indent="-342900">
              <a:buFontTx/>
              <a:buChar char="-"/>
            </a:pPr>
            <a:r>
              <a:rPr lang="nl-NL" sz="2400" dirty="0">
                <a:latin typeface="Calibri" panose="020F0502020204030204" pitchFamily="34" charset="0"/>
                <a:cs typeface="Calibri" panose="020F0502020204030204" pitchFamily="34" charset="0"/>
              </a:rPr>
              <a:t>Nieuwe begrippen</a:t>
            </a:r>
          </a:p>
          <a:p>
            <a:pPr marL="342900" indent="-342900">
              <a:buFontTx/>
              <a:buChar char="-"/>
            </a:pPr>
            <a:r>
              <a:rPr lang="nl-NL" sz="2400" dirty="0">
                <a:latin typeface="Calibri" panose="020F0502020204030204" pitchFamily="34" charset="0"/>
                <a:cs typeface="Calibri" panose="020F0502020204030204" pitchFamily="34" charset="0"/>
              </a:rPr>
              <a:t>Nieuwe situaties</a:t>
            </a:r>
          </a:p>
          <a:p>
            <a:pPr marL="342900" indent="-342900">
              <a:buFontTx/>
              <a:buChar char="-"/>
            </a:pPr>
            <a:r>
              <a:rPr lang="nl-NL" sz="2400" dirty="0">
                <a:latin typeface="Calibri" panose="020F0502020204030204" pitchFamily="34" charset="0"/>
                <a:cs typeface="Calibri" panose="020F0502020204030204" pitchFamily="34" charset="0"/>
              </a:rPr>
              <a:t>Een probleempje</a:t>
            </a:r>
          </a:p>
          <a:p>
            <a:pPr marL="342900" indent="-342900">
              <a:buFontTx/>
              <a:buChar char="-"/>
            </a:pPr>
            <a:endParaRPr lang="nl-NL" sz="2400" dirty="0"/>
          </a:p>
          <a:p>
            <a:r>
              <a:rPr lang="nl-NL" sz="2400" b="1" dirty="0"/>
              <a:t>2.  Input door begeleidende taal:</a:t>
            </a:r>
          </a:p>
          <a:p>
            <a:pPr algn="l"/>
            <a:r>
              <a:rPr lang="nl-NL" sz="2400" dirty="0"/>
              <a:t>- </a:t>
            </a:r>
            <a:r>
              <a:rPr lang="nl-NL" sz="2400" b="1" i="0" u="none" strike="noStrike" baseline="0" dirty="0" err="1">
                <a:solidFill>
                  <a:srgbClr val="000000"/>
                </a:solidFill>
                <a:latin typeface="Calibri" panose="020F0502020204030204" pitchFamily="34" charset="0"/>
              </a:rPr>
              <a:t>doenpraten</a:t>
            </a:r>
            <a:r>
              <a:rPr lang="nl-NL" sz="2400" b="0" i="0" u="none" strike="noStrike" baseline="0" dirty="0">
                <a:solidFill>
                  <a:srgbClr val="000000"/>
                </a:solidFill>
                <a:latin typeface="Calibri" panose="020F0502020204030204" pitchFamily="34" charset="0"/>
              </a:rPr>
              <a:t>: 	woorden geven aan handelingen; </a:t>
            </a:r>
          </a:p>
          <a:p>
            <a:r>
              <a:rPr lang="nl-NL" sz="2400" b="0" i="0" u="none" strike="noStrike" baseline="0" dirty="0">
                <a:solidFill>
                  <a:srgbClr val="000000"/>
                </a:solidFill>
                <a:latin typeface="Calibri" panose="020F0502020204030204" pitchFamily="34" charset="0"/>
              </a:rPr>
              <a:t>- </a:t>
            </a:r>
            <a:r>
              <a:rPr lang="nl-NL" sz="2400" b="1" i="0" u="none" strike="noStrike" baseline="0" dirty="0" err="1">
                <a:solidFill>
                  <a:srgbClr val="000000"/>
                </a:solidFill>
                <a:latin typeface="Calibri" panose="020F0502020204030204" pitchFamily="34" charset="0"/>
              </a:rPr>
              <a:t>denkpraten</a:t>
            </a:r>
            <a:r>
              <a:rPr lang="nl-NL" sz="2400" b="0" i="0" u="none" strike="noStrike" baseline="0" dirty="0">
                <a:solidFill>
                  <a:srgbClr val="000000"/>
                </a:solidFill>
                <a:latin typeface="Calibri" panose="020F0502020204030204" pitchFamily="34" charset="0"/>
              </a:rPr>
              <a:t>: praten over waar je aan kunt denken: gebeurtenissen, gevoelens, gedachten (denk hierbij ook aan reflectie van kinderen op hun eigen handelingen en plan); </a:t>
            </a:r>
          </a:p>
          <a:p>
            <a:r>
              <a:rPr lang="nl-NL" sz="2400" b="0" i="0" u="none" strike="noStrike" baseline="0" dirty="0">
                <a:solidFill>
                  <a:srgbClr val="000000"/>
                </a:solidFill>
                <a:latin typeface="Calibri" panose="020F0502020204030204" pitchFamily="34" charset="0"/>
              </a:rPr>
              <a:t>- </a:t>
            </a:r>
            <a:r>
              <a:rPr lang="nl-NL" sz="2400" b="1" i="0" u="none" strike="noStrike" baseline="0" dirty="0" err="1">
                <a:solidFill>
                  <a:srgbClr val="000000"/>
                </a:solidFill>
                <a:latin typeface="Calibri" panose="020F0502020204030204" pitchFamily="34" charset="0"/>
              </a:rPr>
              <a:t>steunpraten</a:t>
            </a:r>
            <a:r>
              <a:rPr lang="nl-NL" sz="2400" b="0" i="0" u="none" strike="noStrike" baseline="0" dirty="0">
                <a:solidFill>
                  <a:srgbClr val="000000"/>
                </a:solidFill>
                <a:latin typeface="Calibri" panose="020F0502020204030204" pitchFamily="34" charset="0"/>
              </a:rPr>
              <a:t>: extra ondersteuning van de taal voor kinderen die dit nodig hebben. </a:t>
            </a:r>
          </a:p>
          <a:p>
            <a:endParaRPr lang="nl-NL" sz="2400" dirty="0"/>
          </a:p>
        </p:txBody>
      </p:sp>
    </p:spTree>
    <p:extLst>
      <p:ext uri="{BB962C8B-B14F-4D97-AF65-F5344CB8AC3E}">
        <p14:creationId xmlns:p14="http://schemas.microsoft.com/office/powerpoint/2010/main" val="1230757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F292AA-C8DB-4CAA-97C9-456CF85406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3D-trapontwerp">
            <a:extLst>
              <a:ext uri="{FF2B5EF4-FFF2-40B4-BE49-F238E27FC236}">
                <a16:creationId xmlns:a16="http://schemas.microsoft.com/office/drawing/2014/main" id="{CA95901F-B250-49F9-B8C3-9C7955A3140A}"/>
              </a:ext>
            </a:extLst>
          </p:cNvPr>
          <p:cNvPicPr>
            <a:picLocks noChangeAspect="1"/>
          </p:cNvPicPr>
          <p:nvPr/>
        </p:nvPicPr>
        <p:blipFill rotWithShape="1">
          <a:blip r:embed="rId2"/>
          <a:srcRect l="28245" r="21581"/>
          <a:stretch/>
        </p:blipFill>
        <p:spPr>
          <a:xfrm>
            <a:off x="-1" y="10"/>
            <a:ext cx="4587901" cy="6857990"/>
          </a:xfrm>
          <a:prstGeom prst="rect">
            <a:avLst/>
          </a:prstGeom>
        </p:spPr>
      </p:pic>
      <p:sp>
        <p:nvSpPr>
          <p:cNvPr id="11" name="Rectangle 10">
            <a:extLst>
              <a:ext uri="{FF2B5EF4-FFF2-40B4-BE49-F238E27FC236}">
                <a16:creationId xmlns:a16="http://schemas.microsoft.com/office/drawing/2014/main" id="{AA065953-3D69-4CD4-80C3-DF10DEB4C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2" y="-429"/>
            <a:ext cx="7604097" cy="6857571"/>
          </a:xfrm>
          <a:prstGeom prst="rect">
            <a:avLst/>
          </a:prstGeom>
          <a:gradFill>
            <a:gsLst>
              <a:gs pos="0">
                <a:schemeClr val="accent6">
                  <a:lumMod val="75000"/>
                  <a:alpha val="73000"/>
                </a:schemeClr>
              </a:gs>
              <a:gs pos="10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B36DB5-F10D-4EDB-87E2-ECB9301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1" y="0"/>
            <a:ext cx="7604097" cy="6858000"/>
          </a:xfrm>
          <a:prstGeom prst="rect">
            <a:avLst/>
          </a:prstGeom>
          <a:gradFill>
            <a:gsLst>
              <a:gs pos="0">
                <a:schemeClr val="accent5">
                  <a:alpha val="37000"/>
                </a:schemeClr>
              </a:gs>
              <a:gs pos="98000">
                <a:schemeClr val="accent2">
                  <a:alpha val="66000"/>
                </a:scheme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46F195D-95DC-419E-BBC1-E2B601A60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599847" y="4355164"/>
            <a:ext cx="7592151" cy="2502836"/>
          </a:xfrm>
          <a:prstGeom prst="rect">
            <a:avLst/>
          </a:prstGeom>
          <a:gradFill>
            <a:gsLst>
              <a:gs pos="22000">
                <a:schemeClr val="accent6">
                  <a:alpha val="39000"/>
                </a:schemeClr>
              </a:gs>
              <a:gs pos="82000">
                <a:schemeClr val="accent5">
                  <a:alpha val="19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256CF5B-1DAD-4912-86B9-FCA733692F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704304">
            <a:off x="6080918" y="830588"/>
            <a:ext cx="4998441" cy="4998441"/>
          </a:xfrm>
          <a:prstGeom prst="ellipse">
            <a:avLst/>
          </a:prstGeom>
          <a:gradFill>
            <a:gsLst>
              <a:gs pos="39000">
                <a:schemeClr val="accent4">
                  <a:lumMod val="20000"/>
                  <a:lumOff val="80000"/>
                  <a:alpha val="0"/>
                </a:schemeClr>
              </a:gs>
              <a:gs pos="100000">
                <a:schemeClr val="accent6">
                  <a:alpha val="18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33FC498F-E88C-4004-B221-BE0EF1591F53}"/>
              </a:ext>
            </a:extLst>
          </p:cNvPr>
          <p:cNvSpPr>
            <a:spLocks noGrp="1"/>
          </p:cNvSpPr>
          <p:nvPr>
            <p:ph type="ctrTitle"/>
          </p:nvPr>
        </p:nvSpPr>
        <p:spPr>
          <a:xfrm>
            <a:off x="5275425" y="768485"/>
            <a:ext cx="6133656" cy="3169674"/>
          </a:xfrm>
        </p:spPr>
        <p:txBody>
          <a:bodyPr>
            <a:normAutofit/>
          </a:bodyPr>
          <a:lstStyle/>
          <a:p>
            <a:pPr algn="r"/>
            <a:r>
              <a:rPr lang="nl-NL">
                <a:solidFill>
                  <a:schemeClr val="bg1"/>
                </a:solidFill>
              </a:rPr>
              <a:t>Visies op ontwikkeling</a:t>
            </a:r>
          </a:p>
        </p:txBody>
      </p:sp>
      <p:sp>
        <p:nvSpPr>
          <p:cNvPr id="3" name="Ondertitel 2">
            <a:extLst>
              <a:ext uri="{FF2B5EF4-FFF2-40B4-BE49-F238E27FC236}">
                <a16:creationId xmlns:a16="http://schemas.microsoft.com/office/drawing/2014/main" id="{71010298-ED0B-428D-A222-E773E2FC0FC0}"/>
              </a:ext>
            </a:extLst>
          </p:cNvPr>
          <p:cNvSpPr>
            <a:spLocks noGrp="1"/>
          </p:cNvSpPr>
          <p:nvPr>
            <p:ph type="subTitle" idx="1"/>
          </p:nvPr>
        </p:nvSpPr>
        <p:spPr>
          <a:xfrm>
            <a:off x="5862918" y="4793128"/>
            <a:ext cx="5462494" cy="1141157"/>
          </a:xfrm>
        </p:spPr>
        <p:txBody>
          <a:bodyPr>
            <a:normAutofit/>
          </a:bodyPr>
          <a:lstStyle/>
          <a:p>
            <a:pPr algn="r"/>
            <a:r>
              <a:rPr lang="nl-NL" sz="1400" dirty="0">
                <a:solidFill>
                  <a:schemeClr val="bg1"/>
                </a:solidFill>
              </a:rPr>
              <a:t>Hoe denk jij erover?</a:t>
            </a:r>
          </a:p>
        </p:txBody>
      </p:sp>
    </p:spTree>
    <p:extLst>
      <p:ext uri="{BB962C8B-B14F-4D97-AF65-F5344CB8AC3E}">
        <p14:creationId xmlns:p14="http://schemas.microsoft.com/office/powerpoint/2010/main" val="138213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6B4576AB-8AA4-4C9F-A55D-27ED2D3206B6}"/>
              </a:ext>
            </a:extLst>
          </p:cNvPr>
          <p:cNvSpPr/>
          <p:nvPr/>
        </p:nvSpPr>
        <p:spPr>
          <a:xfrm>
            <a:off x="842197" y="570645"/>
            <a:ext cx="7793288"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nl-NL" sz="5400" b="1" cap="none" spc="0" dirty="0">
                <a:ln/>
                <a:solidFill>
                  <a:schemeClr val="accent4"/>
                </a:solidFill>
                <a:effectLst/>
              </a:rPr>
              <a:t>De belangrijkste visies</a:t>
            </a:r>
          </a:p>
        </p:txBody>
      </p:sp>
      <p:sp>
        <p:nvSpPr>
          <p:cNvPr id="3" name="Tekstvak 2">
            <a:extLst>
              <a:ext uri="{FF2B5EF4-FFF2-40B4-BE49-F238E27FC236}">
                <a16:creationId xmlns:a16="http://schemas.microsoft.com/office/drawing/2014/main" id="{BDA6C487-2EAD-4FB1-A083-669AFCFB275B}"/>
              </a:ext>
            </a:extLst>
          </p:cNvPr>
          <p:cNvSpPr txBox="1"/>
          <p:nvPr/>
        </p:nvSpPr>
        <p:spPr>
          <a:xfrm>
            <a:off x="1155032" y="2281187"/>
            <a:ext cx="5200463" cy="3108543"/>
          </a:xfrm>
          <a:prstGeom prst="rect">
            <a:avLst/>
          </a:prstGeom>
          <a:noFill/>
        </p:spPr>
        <p:txBody>
          <a:bodyPr wrap="none" rtlCol="0">
            <a:spAutoFit/>
          </a:bodyPr>
          <a:lstStyle/>
          <a:p>
            <a:r>
              <a:rPr lang="nl-NL" sz="2800" dirty="0"/>
              <a:t>1. Piaget / </a:t>
            </a:r>
            <a:r>
              <a:rPr lang="nl-NL" sz="2800" dirty="0" err="1"/>
              <a:t>Vygotski</a:t>
            </a:r>
            <a:r>
              <a:rPr lang="nl-NL" sz="2800" dirty="0"/>
              <a:t> </a:t>
            </a:r>
          </a:p>
          <a:p>
            <a:endParaRPr lang="nl-NL" sz="2800" dirty="0"/>
          </a:p>
          <a:p>
            <a:r>
              <a:rPr lang="nl-NL" sz="2800" dirty="0"/>
              <a:t>2. </a:t>
            </a:r>
            <a:r>
              <a:rPr lang="nl-NL" sz="2800" dirty="0" err="1"/>
              <a:t>Eriksson</a:t>
            </a:r>
            <a:r>
              <a:rPr lang="nl-NL" sz="2800" dirty="0"/>
              <a:t> (levenslooptheorie)</a:t>
            </a:r>
          </a:p>
          <a:p>
            <a:endParaRPr lang="nl-NL" sz="2800" dirty="0"/>
          </a:p>
          <a:p>
            <a:r>
              <a:rPr lang="nl-NL" sz="2800" dirty="0"/>
              <a:t>3. </a:t>
            </a:r>
            <a:r>
              <a:rPr lang="nl-NL" sz="2800" dirty="0" err="1"/>
              <a:t>Bowlby</a:t>
            </a:r>
            <a:r>
              <a:rPr lang="nl-NL" sz="2800" dirty="0"/>
              <a:t> (hechting)</a:t>
            </a:r>
          </a:p>
          <a:p>
            <a:endParaRPr lang="nl-NL" sz="2800" dirty="0"/>
          </a:p>
          <a:p>
            <a:endParaRPr lang="nl-NL" sz="2800" dirty="0"/>
          </a:p>
        </p:txBody>
      </p:sp>
    </p:spTree>
    <p:extLst>
      <p:ext uri="{BB962C8B-B14F-4D97-AF65-F5344CB8AC3E}">
        <p14:creationId xmlns:p14="http://schemas.microsoft.com/office/powerpoint/2010/main" val="2116117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B1958720-3F59-4733-917B-F91F473C2813}"/>
              </a:ext>
            </a:extLst>
          </p:cNvPr>
          <p:cNvSpPr/>
          <p:nvPr/>
        </p:nvSpPr>
        <p:spPr>
          <a:xfrm>
            <a:off x="1683782" y="830527"/>
            <a:ext cx="2221506" cy="52322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marL="914400" indent="-914400" algn="ctr">
              <a:buAutoNum type="arabicPeriod"/>
            </a:pPr>
            <a:r>
              <a:rPr lang="nl-NL" sz="2800" b="1" cap="none" spc="0" dirty="0">
                <a:ln/>
                <a:solidFill>
                  <a:schemeClr val="accent4"/>
                </a:solidFill>
                <a:effectLst/>
              </a:rPr>
              <a:t>Piaget</a:t>
            </a:r>
          </a:p>
        </p:txBody>
      </p:sp>
      <p:sp>
        <p:nvSpPr>
          <p:cNvPr id="4" name="Tekstvak 3">
            <a:extLst>
              <a:ext uri="{FF2B5EF4-FFF2-40B4-BE49-F238E27FC236}">
                <a16:creationId xmlns:a16="http://schemas.microsoft.com/office/drawing/2014/main" id="{091501B0-677E-4414-B595-F69E0900F753}"/>
              </a:ext>
            </a:extLst>
          </p:cNvPr>
          <p:cNvSpPr txBox="1"/>
          <p:nvPr/>
        </p:nvSpPr>
        <p:spPr>
          <a:xfrm>
            <a:off x="1375090" y="1941516"/>
            <a:ext cx="6097604" cy="312650"/>
          </a:xfrm>
          <a:prstGeom prst="rect">
            <a:avLst/>
          </a:prstGeom>
          <a:noFill/>
        </p:spPr>
        <p:txBody>
          <a:bodyPr wrap="square">
            <a:spAutoFit/>
          </a:bodyPr>
          <a:lstStyle/>
          <a:p>
            <a:pPr>
              <a:lnSpc>
                <a:spcPct val="107000"/>
              </a:lnSpc>
              <a:spcAft>
                <a:spcPts val="800"/>
              </a:spcAft>
            </a:pPr>
            <a:r>
              <a:rPr lang="nl-NL" sz="1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https://www.youtube.com/watch?v=tB-gsaywtJg</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Afbeelding 4">
            <a:extLst>
              <a:ext uri="{FF2B5EF4-FFF2-40B4-BE49-F238E27FC236}">
                <a16:creationId xmlns:a16="http://schemas.microsoft.com/office/drawing/2014/main" id="{D3C68626-F729-46F8-B4E4-BC10EEA686DF}"/>
              </a:ext>
            </a:extLst>
          </p:cNvPr>
          <p:cNvPicPr>
            <a:picLocks noChangeAspect="1"/>
          </p:cNvPicPr>
          <p:nvPr/>
        </p:nvPicPr>
        <p:blipFill>
          <a:blip r:embed="rId3"/>
          <a:stretch>
            <a:fillRect/>
          </a:stretch>
        </p:blipFill>
        <p:spPr>
          <a:xfrm>
            <a:off x="5508207" y="1353747"/>
            <a:ext cx="5416467" cy="3604413"/>
          </a:xfrm>
          <a:prstGeom prst="rect">
            <a:avLst/>
          </a:prstGeom>
        </p:spPr>
      </p:pic>
      <p:sp>
        <p:nvSpPr>
          <p:cNvPr id="3" name="Tekstvak 2">
            <a:extLst>
              <a:ext uri="{FF2B5EF4-FFF2-40B4-BE49-F238E27FC236}">
                <a16:creationId xmlns:a16="http://schemas.microsoft.com/office/drawing/2014/main" id="{5A4AB8F0-154F-45A8-8FC9-F59B7076DC1F}"/>
              </a:ext>
            </a:extLst>
          </p:cNvPr>
          <p:cNvSpPr txBox="1"/>
          <p:nvPr/>
        </p:nvSpPr>
        <p:spPr>
          <a:xfrm>
            <a:off x="1267326" y="2729000"/>
            <a:ext cx="3749360" cy="1754326"/>
          </a:xfrm>
          <a:prstGeom prst="rect">
            <a:avLst/>
          </a:prstGeom>
          <a:noFill/>
        </p:spPr>
        <p:txBody>
          <a:bodyPr wrap="square" rtlCol="0">
            <a:spAutoFit/>
          </a:bodyPr>
          <a:lstStyle/>
          <a:p>
            <a:r>
              <a:rPr lang="nl-NL" dirty="0"/>
              <a:t>Cognitieve theorie: Leren via zintuigen naar korte termijn geheugen en van daaruit naar lange</a:t>
            </a:r>
          </a:p>
          <a:p>
            <a:r>
              <a:rPr lang="nl-NL" dirty="0"/>
              <a:t>Termijngeheugen. Het gaat om verbindingen in de hersenen </a:t>
            </a:r>
          </a:p>
        </p:txBody>
      </p:sp>
    </p:spTree>
    <p:extLst>
      <p:ext uri="{BB962C8B-B14F-4D97-AF65-F5344CB8AC3E}">
        <p14:creationId xmlns:p14="http://schemas.microsoft.com/office/powerpoint/2010/main" val="3594511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38A725BF-27D3-4AD9-AC14-A45BAC2F3FD7}"/>
              </a:ext>
            </a:extLst>
          </p:cNvPr>
          <p:cNvSpPr/>
          <p:nvPr/>
        </p:nvSpPr>
        <p:spPr>
          <a:xfrm>
            <a:off x="1379752" y="657272"/>
            <a:ext cx="2386808" cy="646331"/>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nl-NL" sz="3600" b="1" cap="none" spc="0" dirty="0">
                <a:ln/>
                <a:solidFill>
                  <a:schemeClr val="accent4"/>
                </a:solidFill>
                <a:effectLst/>
              </a:rPr>
              <a:t>2. </a:t>
            </a:r>
            <a:r>
              <a:rPr lang="nl-NL" sz="3600" b="1" cap="none" spc="0" dirty="0" err="1">
                <a:ln/>
                <a:solidFill>
                  <a:schemeClr val="accent4"/>
                </a:solidFill>
                <a:effectLst/>
              </a:rPr>
              <a:t>Erikson</a:t>
            </a:r>
            <a:endParaRPr lang="nl-NL" sz="3600" b="1" cap="none" spc="0" dirty="0">
              <a:ln/>
              <a:solidFill>
                <a:schemeClr val="accent4"/>
              </a:solidFill>
              <a:effectLst/>
            </a:endParaRPr>
          </a:p>
        </p:txBody>
      </p:sp>
      <p:sp>
        <p:nvSpPr>
          <p:cNvPr id="4" name="Tekstvak 3">
            <a:extLst>
              <a:ext uri="{FF2B5EF4-FFF2-40B4-BE49-F238E27FC236}">
                <a16:creationId xmlns:a16="http://schemas.microsoft.com/office/drawing/2014/main" id="{5EFD65BB-E65F-433A-A447-19A0D87A1A9B}"/>
              </a:ext>
            </a:extLst>
          </p:cNvPr>
          <p:cNvSpPr txBox="1"/>
          <p:nvPr/>
        </p:nvSpPr>
        <p:spPr>
          <a:xfrm>
            <a:off x="1379752" y="1831827"/>
            <a:ext cx="6097604" cy="646331"/>
          </a:xfrm>
          <a:prstGeom prst="rect">
            <a:avLst/>
          </a:prstGeom>
          <a:noFill/>
        </p:spPr>
        <p:txBody>
          <a:bodyPr wrap="square">
            <a:spAutoFit/>
          </a:bodyPr>
          <a:lstStyle/>
          <a:p>
            <a:r>
              <a:rPr lang="nl-NL" dirty="0">
                <a:hlinkClick r:id="rId2"/>
              </a:rPr>
              <a:t>https://www.youtube.com/watch?v=lC1_DXzK1cg</a:t>
            </a:r>
            <a:endParaRPr lang="nl-NL" dirty="0"/>
          </a:p>
          <a:p>
            <a:endParaRPr lang="nl-NL" dirty="0"/>
          </a:p>
        </p:txBody>
      </p:sp>
      <p:pic>
        <p:nvPicPr>
          <p:cNvPr id="5" name="Afbeelding 4">
            <a:extLst>
              <a:ext uri="{FF2B5EF4-FFF2-40B4-BE49-F238E27FC236}">
                <a16:creationId xmlns:a16="http://schemas.microsoft.com/office/drawing/2014/main" id="{353C4034-B71C-4D1F-97C3-3A5A0A99C08E}"/>
              </a:ext>
            </a:extLst>
          </p:cNvPr>
          <p:cNvPicPr>
            <a:picLocks noChangeAspect="1"/>
          </p:cNvPicPr>
          <p:nvPr/>
        </p:nvPicPr>
        <p:blipFill>
          <a:blip r:embed="rId3"/>
          <a:stretch>
            <a:fillRect/>
          </a:stretch>
        </p:blipFill>
        <p:spPr>
          <a:xfrm>
            <a:off x="1284502" y="2297183"/>
            <a:ext cx="7010400" cy="3381375"/>
          </a:xfrm>
          <a:prstGeom prst="rect">
            <a:avLst/>
          </a:prstGeom>
        </p:spPr>
      </p:pic>
      <p:sp>
        <p:nvSpPr>
          <p:cNvPr id="3" name="Tekstvak 2">
            <a:extLst>
              <a:ext uri="{FF2B5EF4-FFF2-40B4-BE49-F238E27FC236}">
                <a16:creationId xmlns:a16="http://schemas.microsoft.com/office/drawing/2014/main" id="{F0A59796-26EF-4BED-BF8E-C66987C8C963}"/>
              </a:ext>
            </a:extLst>
          </p:cNvPr>
          <p:cNvSpPr txBox="1"/>
          <p:nvPr/>
        </p:nvSpPr>
        <p:spPr>
          <a:xfrm>
            <a:off x="1284502" y="5959248"/>
            <a:ext cx="7517635" cy="369332"/>
          </a:xfrm>
          <a:prstGeom prst="rect">
            <a:avLst/>
          </a:prstGeom>
          <a:noFill/>
        </p:spPr>
        <p:txBody>
          <a:bodyPr wrap="none" rtlCol="0">
            <a:spAutoFit/>
          </a:bodyPr>
          <a:lstStyle/>
          <a:p>
            <a:r>
              <a:rPr lang="nl-NL" dirty="0"/>
              <a:t>Leren in contact met anderen, door positieve en negatieve ervaringen</a:t>
            </a:r>
          </a:p>
        </p:txBody>
      </p:sp>
    </p:spTree>
    <p:extLst>
      <p:ext uri="{BB962C8B-B14F-4D97-AF65-F5344CB8AC3E}">
        <p14:creationId xmlns:p14="http://schemas.microsoft.com/office/powerpoint/2010/main" val="1186663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532B53E4-8F41-4227-8C7F-44C5089BACAC}"/>
              </a:ext>
            </a:extLst>
          </p:cNvPr>
          <p:cNvSpPr txBox="1"/>
          <p:nvPr/>
        </p:nvSpPr>
        <p:spPr>
          <a:xfrm>
            <a:off x="581025" y="66675"/>
            <a:ext cx="11610975" cy="7017306"/>
          </a:xfrm>
          <a:prstGeom prst="rect">
            <a:avLst/>
          </a:prstGeom>
          <a:noFill/>
        </p:spPr>
        <p:txBody>
          <a:bodyPr wrap="square">
            <a:spAutoFit/>
          </a:bodyPr>
          <a:lstStyle/>
          <a:p>
            <a:r>
              <a:rPr lang="nl-NL" dirty="0"/>
              <a:t>Vertrouwen (0-1,5 jaar)</a:t>
            </a:r>
          </a:p>
          <a:p>
            <a:r>
              <a:rPr lang="nl-NL" dirty="0"/>
              <a:t>In de prille kinderjaren ontstaat de hechting met onze moeder. Als die goed verloopt, durven we later in ons leven anderen te vertrouwen.</a:t>
            </a:r>
          </a:p>
          <a:p>
            <a:endParaRPr lang="nl-NL" dirty="0"/>
          </a:p>
          <a:p>
            <a:r>
              <a:rPr lang="nl-NL" dirty="0"/>
              <a:t>Autonomie (1,5-3 jaar)</a:t>
            </a:r>
          </a:p>
          <a:p>
            <a:r>
              <a:rPr lang="nl-NL" dirty="0"/>
              <a:t>In deze fase leren we onszelf beheersen en zelf dingen voor elkaar te krijgen. Wanneer onze ouders ons te veel beschermen en we te weinig zelf mogen doen, of als we belachelijk worden gemaakt wanneer ons iets niet lukt, krijgen we later in ons leven de neiging snel aan onszelf te gaan twijfelen, en durven we minder autonoom te opereren.</a:t>
            </a:r>
          </a:p>
          <a:p>
            <a:endParaRPr lang="nl-NL" dirty="0"/>
          </a:p>
          <a:p>
            <a:r>
              <a:rPr lang="nl-NL" dirty="0"/>
              <a:t>Initiatief (3-6 jaar)</a:t>
            </a:r>
          </a:p>
          <a:p>
            <a:r>
              <a:rPr lang="nl-NL" dirty="0"/>
              <a:t>In deze fase leren we zelf initiatief nemen, een doel stellen en daar naartoe werken. Als onze ouders ons hier niet in aanmoedigen of ons ontmoedigen, zullen we later in ons leven moeite blijven houden met initiatief nemen.</a:t>
            </a:r>
          </a:p>
          <a:p>
            <a:endParaRPr lang="nl-NL" dirty="0"/>
          </a:p>
          <a:p>
            <a:r>
              <a:rPr lang="nl-NL" dirty="0"/>
              <a:t>Competentie (6 jaar-puberteit)</a:t>
            </a:r>
          </a:p>
          <a:p>
            <a:r>
              <a:rPr lang="nl-NL" dirty="0"/>
              <a:t>In deze periode leren we allerlei vaardigheden die we nodig hebben om succesvol te kunnen zijn in de maatschappij: niet alleen basale zaken als lezen en schrijven, maar ook verantwoordelijkheid nemen en met anderen opschieten.</a:t>
            </a:r>
          </a:p>
          <a:p>
            <a:endParaRPr lang="nl-NL" dirty="0"/>
          </a:p>
          <a:p>
            <a:r>
              <a:rPr lang="nl-NL" dirty="0"/>
              <a:t>Identiteit (adolescentie)</a:t>
            </a:r>
          </a:p>
          <a:p>
            <a:r>
              <a:rPr lang="nl-NL" dirty="0"/>
              <a:t>Bij de overgang van kind naar volwassene gaan we door een identiteitscrisis: wie ben ik, wat wil ik? Als we geen duidelijk antwoord vinden op deze vragen, zullen we steeds op zoek blijven naar welke rol we nu eigenlijk hebben in het leven.</a:t>
            </a:r>
          </a:p>
          <a:p>
            <a:endParaRPr lang="nl-NL" dirty="0"/>
          </a:p>
        </p:txBody>
      </p:sp>
    </p:spTree>
    <p:extLst>
      <p:ext uri="{BB962C8B-B14F-4D97-AF65-F5344CB8AC3E}">
        <p14:creationId xmlns:p14="http://schemas.microsoft.com/office/powerpoint/2010/main" val="211006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EF1139C2-9AB1-4D4C-A478-10A9F46A3ECF}"/>
              </a:ext>
            </a:extLst>
          </p:cNvPr>
          <p:cNvSpPr txBox="1"/>
          <p:nvPr/>
        </p:nvSpPr>
        <p:spPr>
          <a:xfrm>
            <a:off x="180975" y="612845"/>
            <a:ext cx="8963025" cy="4524315"/>
          </a:xfrm>
          <a:prstGeom prst="rect">
            <a:avLst/>
          </a:prstGeom>
          <a:noFill/>
        </p:spPr>
        <p:txBody>
          <a:bodyPr wrap="square">
            <a:spAutoFit/>
          </a:bodyPr>
          <a:lstStyle/>
          <a:p>
            <a:r>
              <a:rPr lang="nl-NL" dirty="0"/>
              <a:t>Intimiteit (jongvolwassen)</a:t>
            </a:r>
          </a:p>
          <a:p>
            <a:r>
              <a:rPr lang="nl-NL" dirty="0"/>
              <a:t>In deze fase gaan we betrokkenheid voelen bij ons werk en ontwikkelen we duurzame, intieme relaties. Als we daar niet in slagen, kampen we met gevoelens van afzondering en eenzaamheid.</a:t>
            </a:r>
          </a:p>
          <a:p>
            <a:endParaRPr lang="nl-NL" dirty="0"/>
          </a:p>
          <a:p>
            <a:r>
              <a:rPr lang="nl-NL" dirty="0"/>
              <a:t>Productiviteit (middelbare leeftijd)</a:t>
            </a:r>
          </a:p>
          <a:p>
            <a:r>
              <a:rPr lang="nl-NL" dirty="0"/>
              <a:t>Dit is onze meest productieve periode: we brengen kinderen groot, maken carrière en helpen anderen. Het is de fase waarin we onze levensdoelen waarmaken. Slagen we hier niet in, dan raken we in onszelf gekeerd en stagneren we in onze ontwikkeling.</a:t>
            </a:r>
          </a:p>
          <a:p>
            <a:endParaRPr lang="nl-NL" dirty="0"/>
          </a:p>
          <a:p>
            <a:r>
              <a:rPr lang="nl-NL" dirty="0"/>
              <a:t>Tevredenheid (ouderdom)</a:t>
            </a:r>
          </a:p>
          <a:p>
            <a:r>
              <a:rPr lang="nl-NL" dirty="0"/>
              <a:t>We hebben het gevoel dat ons leven betekenis heeft gehad, kijken er met tevredenheid op terug en accepteren de naderende dood. Kijken we echter met spijt terug en blijven we treuren om mislukkingen en gemiste kansen, dan zullen we de dood niet kunnen accepteren.</a:t>
            </a:r>
          </a:p>
        </p:txBody>
      </p:sp>
    </p:spTree>
    <p:extLst>
      <p:ext uri="{BB962C8B-B14F-4D97-AF65-F5344CB8AC3E}">
        <p14:creationId xmlns:p14="http://schemas.microsoft.com/office/powerpoint/2010/main" val="442986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E01A68FC-02DA-41ED-BB18-F828538491F2}"/>
              </a:ext>
            </a:extLst>
          </p:cNvPr>
          <p:cNvSpPr/>
          <p:nvPr/>
        </p:nvSpPr>
        <p:spPr>
          <a:xfrm>
            <a:off x="1234041" y="811276"/>
            <a:ext cx="2427972" cy="646331"/>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nl-NL" sz="3600" b="1" cap="none" spc="0" dirty="0">
                <a:ln/>
                <a:solidFill>
                  <a:schemeClr val="accent4"/>
                </a:solidFill>
                <a:effectLst/>
              </a:rPr>
              <a:t>3. </a:t>
            </a:r>
            <a:r>
              <a:rPr lang="nl-NL" sz="3600" b="1" cap="none" spc="0" dirty="0" err="1">
                <a:ln/>
                <a:solidFill>
                  <a:schemeClr val="accent4"/>
                </a:solidFill>
                <a:effectLst/>
              </a:rPr>
              <a:t>Bowlby</a:t>
            </a:r>
            <a:endParaRPr lang="nl-NL" sz="3600" b="1" cap="none" spc="0" dirty="0">
              <a:ln/>
              <a:solidFill>
                <a:schemeClr val="accent4"/>
              </a:solidFill>
              <a:effectLst/>
            </a:endParaRPr>
          </a:p>
        </p:txBody>
      </p:sp>
      <p:sp>
        <p:nvSpPr>
          <p:cNvPr id="3" name="Tekstvak 2">
            <a:extLst>
              <a:ext uri="{FF2B5EF4-FFF2-40B4-BE49-F238E27FC236}">
                <a16:creationId xmlns:a16="http://schemas.microsoft.com/office/drawing/2014/main" id="{5F2866AC-AC40-44A5-914F-A97B57A9E229}"/>
              </a:ext>
            </a:extLst>
          </p:cNvPr>
          <p:cNvSpPr txBox="1"/>
          <p:nvPr/>
        </p:nvSpPr>
        <p:spPr>
          <a:xfrm>
            <a:off x="1234041" y="1645920"/>
            <a:ext cx="10576613" cy="3631763"/>
          </a:xfrm>
          <a:prstGeom prst="rect">
            <a:avLst/>
          </a:prstGeom>
          <a:noFill/>
        </p:spPr>
        <p:txBody>
          <a:bodyPr wrap="none" rtlCol="0">
            <a:spAutoFit/>
          </a:bodyPr>
          <a:lstStyle/>
          <a:p>
            <a:r>
              <a:rPr lang="nl-NL" sz="3200" dirty="0"/>
              <a:t>Belang interactie opvoeder kind:</a:t>
            </a:r>
          </a:p>
          <a:p>
            <a:pPr marL="285750" indent="-285750">
              <a:buFontTx/>
              <a:buChar char="-"/>
            </a:pPr>
            <a:r>
              <a:rPr lang="nl-NL" b="1" dirty="0"/>
              <a:t>Hechting: duurzame affectieve relatie is nodig voor ontwikkeling</a:t>
            </a:r>
          </a:p>
          <a:p>
            <a:pPr marL="285750" indent="-285750">
              <a:buFontTx/>
              <a:buChar char="-"/>
            </a:pPr>
            <a:r>
              <a:rPr lang="nl-NL" b="1" dirty="0"/>
              <a:t>Respect voor autonomie</a:t>
            </a:r>
          </a:p>
          <a:p>
            <a:pPr marL="285750" indent="-285750">
              <a:buFontTx/>
              <a:buChar char="-"/>
            </a:pPr>
            <a:r>
              <a:rPr lang="nl-NL" b="1" dirty="0"/>
              <a:t>Structureren</a:t>
            </a:r>
          </a:p>
          <a:p>
            <a:r>
              <a:rPr lang="nl-NL" dirty="0"/>
              <a:t>Als de hechting niet goed verloopt, kan dit leiden tot leerproblemen, problemen in zelfwaardering </a:t>
            </a:r>
          </a:p>
          <a:p>
            <a:r>
              <a:rPr lang="nl-NL" dirty="0"/>
              <a:t>en eigenwaarde en met het aangaan van relaties.</a:t>
            </a:r>
          </a:p>
          <a:p>
            <a:endParaRPr lang="nl-NL" dirty="0"/>
          </a:p>
          <a:p>
            <a:r>
              <a:rPr lang="nl-NL" dirty="0"/>
              <a:t>Belangrijk bij leren is </a:t>
            </a:r>
            <a:r>
              <a:rPr lang="nl-NL" b="1" dirty="0"/>
              <a:t>rijping (biologische ontwikkeling)</a:t>
            </a:r>
            <a:r>
              <a:rPr lang="nl-NL" dirty="0"/>
              <a:t>: een kind moet ergens aan toe zijn</a:t>
            </a:r>
          </a:p>
          <a:p>
            <a:r>
              <a:rPr lang="nl-NL" dirty="0"/>
              <a:t>Om het te kunnen leren.</a:t>
            </a:r>
          </a:p>
          <a:p>
            <a:endParaRPr lang="nl-NL" dirty="0"/>
          </a:p>
          <a:p>
            <a:r>
              <a:rPr lang="nl-NL" dirty="0"/>
              <a:t>Een kind leert door de </a:t>
            </a:r>
            <a:r>
              <a:rPr lang="nl-NL" b="1" dirty="0"/>
              <a:t>gevolgen </a:t>
            </a:r>
            <a:r>
              <a:rPr lang="nl-NL" dirty="0"/>
              <a:t>van wat hij doet te ervaren. Bijvoorbeeld: hij brandt zich (gedrag)</a:t>
            </a:r>
          </a:p>
          <a:p>
            <a:r>
              <a:rPr lang="nl-NL" dirty="0"/>
              <a:t>het doet pijn (effect), het kind doet het niet weer (leereffect)</a:t>
            </a:r>
          </a:p>
        </p:txBody>
      </p:sp>
    </p:spTree>
    <p:extLst>
      <p:ext uri="{BB962C8B-B14F-4D97-AF65-F5344CB8AC3E}">
        <p14:creationId xmlns:p14="http://schemas.microsoft.com/office/powerpoint/2010/main" val="1203317900"/>
      </p:ext>
    </p:extLst>
  </p:cSld>
  <p:clrMapOvr>
    <a:masterClrMapping/>
  </p:clrMapOvr>
</p:sld>
</file>

<file path=ppt/theme/theme1.xml><?xml version="1.0" encoding="utf-8"?>
<a:theme xmlns:a="http://schemas.openxmlformats.org/drawingml/2006/main" name="GradientRiseVTI">
  <a:themeElements>
    <a:clrScheme name="AnalogousFromDarkSeedLeftStep">
      <a:dk1>
        <a:srgbClr val="000000"/>
      </a:dk1>
      <a:lt1>
        <a:srgbClr val="FFFFFF"/>
      </a:lt1>
      <a:dk2>
        <a:srgbClr val="30241B"/>
      </a:dk2>
      <a:lt2>
        <a:srgbClr val="F1F0F3"/>
      </a:lt2>
      <a:accent1>
        <a:srgbClr val="95A82C"/>
      </a:accent1>
      <a:accent2>
        <a:srgbClr val="C49B26"/>
      </a:accent2>
      <a:accent3>
        <a:srgbClr val="D86B38"/>
      </a:accent3>
      <a:accent4>
        <a:srgbClr val="C62636"/>
      </a:accent4>
      <a:accent5>
        <a:srgbClr val="D8388A"/>
      </a:accent5>
      <a:accent6>
        <a:srgbClr val="C626BB"/>
      </a:accent6>
      <a:hlink>
        <a:srgbClr val="C0436E"/>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4351</TotalTime>
  <Words>934</Words>
  <Application>Microsoft Office PowerPoint</Application>
  <PresentationFormat>Breedbeeld</PresentationFormat>
  <Paragraphs>76</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Avenir Next LT Pro</vt:lpstr>
      <vt:lpstr>Calibri</vt:lpstr>
      <vt:lpstr>Wingdings</vt:lpstr>
      <vt:lpstr>GradientRiseVTI</vt:lpstr>
      <vt:lpstr>PowerPoint-presentatie</vt:lpstr>
      <vt:lpstr>PowerPoint-presentatie</vt:lpstr>
      <vt:lpstr>Visies op ontwikkeling</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Visies op ontwikkeling</dc:title>
  <dc:creator>Laura Beeftink</dc:creator>
  <cp:lastModifiedBy>Laura Beeftink</cp:lastModifiedBy>
  <cp:revision>13</cp:revision>
  <dcterms:created xsi:type="dcterms:W3CDTF">2022-03-07T12:58:45Z</dcterms:created>
  <dcterms:modified xsi:type="dcterms:W3CDTF">2022-08-11T12:48:37Z</dcterms:modified>
</cp:coreProperties>
</file>